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70" r:id="rId18"/>
  </p:sldIdLst>
  <p:sldSz cx="14630400" cy="8229600"/>
  <p:notesSz cx="8229600" cy="14630400"/>
  <p:embeddedFontLst>
    <p:embeddedFont>
      <p:font typeface="Barlow" panose="00000500000000000000" pitchFamily="2" charset="0"/>
      <p:regular r:id="rId20"/>
    </p:embeddedFont>
  </p:embeddedFontLst>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1" d="100"/>
          <a:sy n="91" d="100"/>
        </p:scale>
        <p:origin x="40"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1806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4824445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719678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10195560" y="2362200"/>
            <a:ext cx="3383280" cy="3505200"/>
          </a:xfrm>
          <a:prstGeom prst="rect">
            <a:avLst/>
          </a:prstGeom>
        </p:spPr>
      </p:pic>
      <p:sp>
        <p:nvSpPr>
          <p:cNvPr id="4" name="Text 0"/>
          <p:cNvSpPr/>
          <p:nvPr/>
        </p:nvSpPr>
        <p:spPr>
          <a:xfrm>
            <a:off x="864037" y="2716530"/>
            <a:ext cx="5486400" cy="685800"/>
          </a:xfrm>
          <a:prstGeom prst="rect">
            <a:avLst/>
          </a:prstGeom>
          <a:noFill/>
          <a:ln/>
        </p:spPr>
        <p:txBody>
          <a:bodyPr wrap="non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Papelería Viki</a:t>
            </a:r>
            <a:endParaRPr lang="en-US" sz="4300" dirty="0"/>
          </a:p>
        </p:txBody>
      </p:sp>
      <p:sp>
        <p:nvSpPr>
          <p:cNvPr id="5" name="Text 1"/>
          <p:cNvSpPr/>
          <p:nvPr/>
        </p:nvSpPr>
        <p:spPr>
          <a:xfrm>
            <a:off x="864037" y="3772614"/>
            <a:ext cx="7415927" cy="395049"/>
          </a:xfrm>
          <a:prstGeom prst="rect">
            <a:avLst/>
          </a:prstGeom>
          <a:noFill/>
          <a:ln/>
        </p:spPr>
        <p:txBody>
          <a:bodyPr wrap="none" lIns="0" tIns="0" rIns="0" bIns="0" rtlCol="0" anchor="t"/>
          <a:lstStyle/>
          <a:p>
            <a:pPr marL="0" indent="0">
              <a:lnSpc>
                <a:spcPts val="3100"/>
              </a:lnSpc>
              <a:buNone/>
            </a:pPr>
            <a:endParaRPr lang="en-US" sz="1900" dirty="0"/>
          </a:p>
        </p:txBody>
      </p:sp>
      <p:sp>
        <p:nvSpPr>
          <p:cNvPr id="6" name="Text 2"/>
          <p:cNvSpPr/>
          <p:nvPr/>
        </p:nvSpPr>
        <p:spPr>
          <a:xfrm>
            <a:off x="864037" y="4445318"/>
            <a:ext cx="7415927" cy="395049"/>
          </a:xfrm>
          <a:prstGeom prst="rect">
            <a:avLst/>
          </a:prstGeom>
          <a:noFill/>
          <a:ln/>
        </p:spPr>
        <p:txBody>
          <a:bodyPr wrap="none" lIns="0" tIns="0" rIns="0" bIns="0" rtlCol="0" anchor="t"/>
          <a:lstStyle/>
          <a:p>
            <a:pPr marL="0" indent="0" algn="r">
              <a:lnSpc>
                <a:spcPts val="3100"/>
              </a:lnSpc>
              <a:buNone/>
            </a:pPr>
            <a:r>
              <a:rPr lang="en-US" sz="2400" dirty="0">
                <a:solidFill>
                  <a:srgbClr val="E0E4E6"/>
                </a:solidFill>
                <a:latin typeface="Barlow" pitchFamily="34" charset="0"/>
                <a:ea typeface="Barlow" pitchFamily="34" charset="-122"/>
                <a:cs typeface="Barlow" pitchFamily="34" charset="-120"/>
              </a:rPr>
              <a:t>Jesús Eduardo Cárdenas Ávila</a:t>
            </a:r>
            <a:endParaRPr lang="en-US" sz="2400" dirty="0"/>
          </a:p>
        </p:txBody>
      </p:sp>
      <p:sp>
        <p:nvSpPr>
          <p:cNvPr id="7" name="Text 3"/>
          <p:cNvSpPr/>
          <p:nvPr/>
        </p:nvSpPr>
        <p:spPr>
          <a:xfrm>
            <a:off x="864037" y="5118021"/>
            <a:ext cx="7415927" cy="395049"/>
          </a:xfrm>
          <a:prstGeom prst="rect">
            <a:avLst/>
          </a:prstGeom>
          <a:noFill/>
          <a:ln/>
        </p:spPr>
        <p:txBody>
          <a:bodyPr wrap="none" lIns="0" tIns="0" rIns="0" bIns="0" rtlCol="0" anchor="t"/>
          <a:lstStyle/>
          <a:p>
            <a:pPr marL="0" indent="0" algn="r">
              <a:lnSpc>
                <a:spcPts val="3100"/>
              </a:lnSpc>
              <a:buNone/>
            </a:pPr>
            <a:r>
              <a:rPr lang="en-US" sz="2400" dirty="0">
                <a:solidFill>
                  <a:srgbClr val="E0E4E6"/>
                </a:solidFill>
                <a:latin typeface="Barlow" pitchFamily="34" charset="0"/>
                <a:ea typeface="Barlow" pitchFamily="34" charset="-122"/>
                <a:cs typeface="Barlow" pitchFamily="34" charset="-120"/>
              </a:rPr>
              <a:t>Jesús Emiliano Navarrete Moreno</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64037" y="1051322"/>
            <a:ext cx="12902327" cy="395049"/>
          </a:xfrm>
          <a:prstGeom prst="rect">
            <a:avLst/>
          </a:prstGeom>
          <a:noFill/>
          <a:ln/>
        </p:spPr>
        <p:txBody>
          <a:bodyPr wrap="none" lIns="0" tIns="0" rIns="0" bIns="0" rtlCol="0" anchor="t"/>
          <a:lstStyle/>
          <a:p>
            <a:pPr marL="0" indent="0">
              <a:lnSpc>
                <a:spcPts val="3100"/>
              </a:lnSpc>
              <a:buNone/>
            </a:pPr>
            <a:r>
              <a:rPr lang="en-US" sz="3200" dirty="0">
                <a:solidFill>
                  <a:srgbClr val="E0E4E6"/>
                </a:solidFill>
                <a:latin typeface="Spline Sans Bold"/>
                <a:ea typeface="Barlow" pitchFamily="34" charset="-122"/>
                <a:cs typeface="Barlow" pitchFamily="34" charset="-120"/>
              </a:rPr>
              <a:t>Revisar inventario por producto</a:t>
            </a:r>
            <a:endParaRPr lang="en-US" sz="3200" dirty="0">
              <a:latin typeface="Spline Sans Bold"/>
            </a:endParaRPr>
          </a:p>
        </p:txBody>
      </p:sp>
      <p:pic>
        <p:nvPicPr>
          <p:cNvPr id="3" name="Image 0" descr="preencoded.png"/>
          <p:cNvPicPr>
            <a:picLocks noChangeAspect="1"/>
          </p:cNvPicPr>
          <p:nvPr/>
        </p:nvPicPr>
        <p:blipFill>
          <a:blip r:embed="rId3"/>
          <a:stretch>
            <a:fillRect/>
          </a:stretch>
        </p:blipFill>
        <p:spPr>
          <a:xfrm>
            <a:off x="864037" y="1724025"/>
            <a:ext cx="12902327" cy="5676305"/>
          </a:xfrm>
          <a:prstGeom prst="rect">
            <a:avLst/>
          </a:prstGeom>
        </p:spPr>
      </p:pic>
      <p:sp>
        <p:nvSpPr>
          <p:cNvPr id="4" name="Rectángulo 3">
            <a:extLst>
              <a:ext uri="{FF2B5EF4-FFF2-40B4-BE49-F238E27FC236}">
                <a16:creationId xmlns:a16="http://schemas.microsoft.com/office/drawing/2014/main" id="{78A29FB4-33B2-C217-BE9B-5DBFC9554683}"/>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4037" y="2622113"/>
            <a:ext cx="6150054" cy="395049"/>
          </a:xfrm>
          <a:prstGeom prst="rect">
            <a:avLst/>
          </a:prstGeom>
          <a:noFill/>
          <a:ln/>
        </p:spPr>
        <p:txBody>
          <a:bodyPr wrap="none" lIns="0" tIns="0" rIns="0" bIns="0" rtlCol="0" anchor="t"/>
          <a:lstStyle/>
          <a:p>
            <a:pPr marL="0" indent="0">
              <a:lnSpc>
                <a:spcPts val="3100"/>
              </a:lnSpc>
              <a:buNone/>
            </a:pPr>
            <a:endParaRPr lang="en-US" sz="1900" dirty="0"/>
          </a:p>
        </p:txBody>
      </p:sp>
      <p:sp>
        <p:nvSpPr>
          <p:cNvPr id="3" name="Text 1"/>
          <p:cNvSpPr/>
          <p:nvPr/>
        </p:nvSpPr>
        <p:spPr>
          <a:xfrm>
            <a:off x="864037" y="3239333"/>
            <a:ext cx="6150054" cy="395049"/>
          </a:xfrm>
          <a:prstGeom prst="rect">
            <a:avLst/>
          </a:prstGeom>
          <a:noFill/>
          <a:ln/>
        </p:spPr>
        <p:txBody>
          <a:bodyPr wrap="none" lIns="0" tIns="0" rIns="0" bIns="0" rtlCol="0" anchor="t"/>
          <a:lstStyle/>
          <a:p>
            <a:pPr marL="0" indent="0">
              <a:lnSpc>
                <a:spcPts val="3100"/>
              </a:lnSpc>
              <a:buNone/>
            </a:pPr>
            <a:endParaRPr lang="en-US" sz="1900" dirty="0"/>
          </a:p>
        </p:txBody>
      </p:sp>
      <p:sp>
        <p:nvSpPr>
          <p:cNvPr id="4" name="Text 2"/>
          <p:cNvSpPr/>
          <p:nvPr/>
        </p:nvSpPr>
        <p:spPr>
          <a:xfrm>
            <a:off x="984171" y="3881199"/>
            <a:ext cx="5909786" cy="685800"/>
          </a:xfrm>
          <a:prstGeom prst="rect">
            <a:avLst/>
          </a:prstGeom>
          <a:noFill/>
          <a:ln/>
        </p:spPr>
        <p:txBody>
          <a:bodyPr wrap="none" lIns="0" tIns="0" rIns="0" bIns="0" rtlCol="0" anchor="t"/>
          <a:lstStyle/>
          <a:p>
            <a:pPr marL="0" indent="0" algn="ctr">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Gestión de Descuentos</a:t>
            </a:r>
            <a:endParaRPr lang="en-US" sz="4300" dirty="0"/>
          </a:p>
        </p:txBody>
      </p:sp>
      <p:pic>
        <p:nvPicPr>
          <p:cNvPr id="1028" name="Picture 4" descr="Temporada de descuentos: Controla tus finanzas personales">
            <a:extLst>
              <a:ext uri="{FF2B5EF4-FFF2-40B4-BE49-F238E27FC236}">
                <a16:creationId xmlns:a16="http://schemas.microsoft.com/office/drawing/2014/main" id="{A1E063F5-FCB4-0AC6-E41B-4062338816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8408" y="2763718"/>
            <a:ext cx="4803847" cy="2702164"/>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a:extLst>
              <a:ext uri="{FF2B5EF4-FFF2-40B4-BE49-F238E27FC236}">
                <a16:creationId xmlns:a16="http://schemas.microsoft.com/office/drawing/2014/main" id="{859402D3-9A6A-5AB4-34F5-9B092AC9169F}"/>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88194" y="821888"/>
            <a:ext cx="13054013" cy="360164"/>
          </a:xfrm>
          <a:prstGeom prst="rect">
            <a:avLst/>
          </a:prstGeom>
          <a:noFill/>
          <a:ln/>
        </p:spPr>
        <p:txBody>
          <a:bodyPr wrap="none" lIns="0" tIns="0" rIns="0" bIns="0" rtlCol="0" anchor="t"/>
          <a:lstStyle/>
          <a:p>
            <a:pPr marL="0" indent="0">
              <a:lnSpc>
                <a:spcPts val="2800"/>
              </a:lnSpc>
              <a:buNone/>
            </a:pPr>
            <a:r>
              <a:rPr lang="en-US" sz="3200" dirty="0">
                <a:solidFill>
                  <a:srgbClr val="E0E4E6"/>
                </a:solidFill>
                <a:latin typeface="Spline Sans Bold"/>
                <a:ea typeface="Barlow" pitchFamily="34" charset="-122"/>
                <a:cs typeface="Barlow" pitchFamily="34" charset="-120"/>
              </a:rPr>
              <a:t>Aplicación de descuentos a productos</a:t>
            </a:r>
            <a:endParaRPr lang="en-US" sz="3200" dirty="0">
              <a:latin typeface="Spline Sans Bold"/>
            </a:endParaRPr>
          </a:p>
        </p:txBody>
      </p:sp>
      <p:pic>
        <p:nvPicPr>
          <p:cNvPr id="3" name="Image 0" descr="preencoded.png"/>
          <p:cNvPicPr>
            <a:picLocks noChangeAspect="1"/>
          </p:cNvPicPr>
          <p:nvPr/>
        </p:nvPicPr>
        <p:blipFill>
          <a:blip r:embed="rId3"/>
          <a:stretch>
            <a:fillRect/>
          </a:stretch>
        </p:blipFill>
        <p:spPr>
          <a:xfrm>
            <a:off x="1458570" y="1435298"/>
            <a:ext cx="11713259" cy="6144547"/>
          </a:xfrm>
          <a:prstGeom prst="rect">
            <a:avLst/>
          </a:prstGeom>
        </p:spPr>
      </p:pic>
      <p:sp>
        <p:nvSpPr>
          <p:cNvPr id="4" name="Rectángulo 3">
            <a:extLst>
              <a:ext uri="{FF2B5EF4-FFF2-40B4-BE49-F238E27FC236}">
                <a16:creationId xmlns:a16="http://schemas.microsoft.com/office/drawing/2014/main" id="{4547DF3F-2F5B-617A-9518-FAC35D394117}"/>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864037" y="1032391"/>
            <a:ext cx="12902327" cy="395049"/>
          </a:xfrm>
          <a:prstGeom prst="rect">
            <a:avLst/>
          </a:prstGeom>
          <a:noFill/>
          <a:ln/>
        </p:spPr>
        <p:txBody>
          <a:bodyPr wrap="none" lIns="0" tIns="0" rIns="0" bIns="0" rtlCol="0" anchor="t"/>
          <a:lstStyle/>
          <a:p>
            <a:pPr marL="0" indent="0">
              <a:lnSpc>
                <a:spcPts val="3100"/>
              </a:lnSpc>
              <a:buNone/>
            </a:pPr>
            <a:r>
              <a:rPr lang="en-US" sz="3200" dirty="0">
                <a:solidFill>
                  <a:srgbClr val="E0E4E6"/>
                </a:solidFill>
                <a:latin typeface="Spline Sans Bold"/>
                <a:ea typeface="Barlow" pitchFamily="34" charset="-122"/>
                <a:cs typeface="Barlow" pitchFamily="34" charset="-120"/>
              </a:rPr>
              <a:t>Consultar descuentos aplicados para un producto</a:t>
            </a:r>
            <a:endParaRPr lang="en-US" sz="3200" dirty="0">
              <a:latin typeface="Spline Sans Bold"/>
            </a:endParaRPr>
          </a:p>
        </p:txBody>
      </p:sp>
      <p:pic>
        <p:nvPicPr>
          <p:cNvPr id="3" name="Image 0" descr="preencoded.png"/>
          <p:cNvPicPr>
            <a:picLocks noChangeAspect="1"/>
          </p:cNvPicPr>
          <p:nvPr/>
        </p:nvPicPr>
        <p:blipFill>
          <a:blip r:embed="rId3"/>
          <a:stretch>
            <a:fillRect/>
          </a:stretch>
        </p:blipFill>
        <p:spPr>
          <a:xfrm>
            <a:off x="864037" y="1705094"/>
            <a:ext cx="12902327" cy="5714167"/>
          </a:xfrm>
          <a:prstGeom prst="rect">
            <a:avLst/>
          </a:prstGeom>
        </p:spPr>
      </p:pic>
      <p:sp>
        <p:nvSpPr>
          <p:cNvPr id="4" name="Rectángulo 3">
            <a:extLst>
              <a:ext uri="{FF2B5EF4-FFF2-40B4-BE49-F238E27FC236}">
                <a16:creationId xmlns:a16="http://schemas.microsoft.com/office/drawing/2014/main" id="{02347986-1ABF-A8AA-9419-33B2B6B24DEA}"/>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539829" y="562808"/>
            <a:ext cx="13550741" cy="246817"/>
          </a:xfrm>
          <a:prstGeom prst="rect">
            <a:avLst/>
          </a:prstGeom>
          <a:noFill/>
          <a:ln/>
        </p:spPr>
        <p:txBody>
          <a:bodyPr wrap="none" lIns="0" tIns="0" rIns="0" bIns="0" rtlCol="0" anchor="t"/>
          <a:lstStyle/>
          <a:p>
            <a:pPr marL="0" indent="0">
              <a:lnSpc>
                <a:spcPts val="1900"/>
              </a:lnSpc>
              <a:buNone/>
            </a:pPr>
            <a:r>
              <a:rPr lang="en-US" sz="3200" dirty="0">
                <a:solidFill>
                  <a:srgbClr val="E0E4E6"/>
                </a:solidFill>
                <a:latin typeface="Spline Sans Bold"/>
                <a:ea typeface="Barlow" pitchFamily="34" charset="-122"/>
                <a:cs typeface="Barlow" pitchFamily="34" charset="-120"/>
              </a:rPr>
              <a:t>Procedimiento para aplicar descuentos durante la venta</a:t>
            </a:r>
            <a:endParaRPr lang="en-US" sz="3200" dirty="0">
              <a:latin typeface="Spline Sans Bold"/>
            </a:endParaRPr>
          </a:p>
        </p:txBody>
      </p:sp>
      <p:pic>
        <p:nvPicPr>
          <p:cNvPr id="3" name="Image 0" descr="preencoded.png"/>
          <p:cNvPicPr>
            <a:picLocks noChangeAspect="1"/>
          </p:cNvPicPr>
          <p:nvPr/>
        </p:nvPicPr>
        <p:blipFill>
          <a:blip r:embed="rId3"/>
          <a:stretch>
            <a:fillRect/>
          </a:stretch>
        </p:blipFill>
        <p:spPr>
          <a:xfrm>
            <a:off x="2496583" y="983099"/>
            <a:ext cx="9637234" cy="6602503"/>
          </a:xfrm>
          <a:prstGeom prst="rect">
            <a:avLst/>
          </a:prstGeom>
        </p:spPr>
      </p:pic>
      <p:sp>
        <p:nvSpPr>
          <p:cNvPr id="4" name="Rectángulo 3">
            <a:extLst>
              <a:ext uri="{FF2B5EF4-FFF2-40B4-BE49-F238E27FC236}">
                <a16:creationId xmlns:a16="http://schemas.microsoft.com/office/drawing/2014/main" id="{AA5186B0-4EF9-756A-A80A-58242F260984}"/>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1"/>
          <p:cNvSpPr/>
          <p:nvPr/>
        </p:nvSpPr>
        <p:spPr>
          <a:xfrm>
            <a:off x="864037" y="3239333"/>
            <a:ext cx="6150054" cy="395049"/>
          </a:xfrm>
          <a:prstGeom prst="rect">
            <a:avLst/>
          </a:prstGeom>
          <a:noFill/>
          <a:ln/>
        </p:spPr>
        <p:txBody>
          <a:bodyPr wrap="none" lIns="0" tIns="0" rIns="0" bIns="0" rtlCol="0" anchor="t"/>
          <a:lstStyle/>
          <a:p>
            <a:pPr marL="0" indent="0">
              <a:lnSpc>
                <a:spcPts val="3100"/>
              </a:lnSpc>
              <a:buNone/>
            </a:pPr>
            <a:endParaRPr lang="en-US" sz="1900" dirty="0"/>
          </a:p>
        </p:txBody>
      </p:sp>
      <p:sp>
        <p:nvSpPr>
          <p:cNvPr id="4" name="Text 2"/>
          <p:cNvSpPr/>
          <p:nvPr/>
        </p:nvSpPr>
        <p:spPr>
          <a:xfrm>
            <a:off x="1104305" y="2875103"/>
            <a:ext cx="5909786" cy="685800"/>
          </a:xfrm>
          <a:prstGeom prst="rect">
            <a:avLst/>
          </a:prstGeom>
          <a:noFill/>
          <a:ln/>
        </p:spPr>
        <p:txBody>
          <a:bodyPr wrap="none" lIns="0" tIns="0" rIns="0" bIns="0" rtlCol="0" anchor="t"/>
          <a:lstStyle/>
          <a:p>
            <a:pPr marL="0" indent="0" algn="ctr">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Repositorio de GitHub</a:t>
            </a:r>
            <a:endParaRPr lang="en-US" sz="4300" dirty="0"/>
          </a:p>
        </p:txBody>
      </p:sp>
      <p:sp>
        <p:nvSpPr>
          <p:cNvPr id="6" name="Rectángulo 5">
            <a:extLst>
              <a:ext uri="{FF2B5EF4-FFF2-40B4-BE49-F238E27FC236}">
                <a16:creationId xmlns:a16="http://schemas.microsoft.com/office/drawing/2014/main" id="{859402D3-9A6A-5AB4-34F5-9B092AC9169F}"/>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5" name="Text 1">
            <a:extLst>
              <a:ext uri="{FF2B5EF4-FFF2-40B4-BE49-F238E27FC236}">
                <a16:creationId xmlns:a16="http://schemas.microsoft.com/office/drawing/2014/main" id="{0460C18C-DB77-A195-8F86-60746A1BDF28}"/>
              </a:ext>
            </a:extLst>
          </p:cNvPr>
          <p:cNvSpPr/>
          <p:nvPr/>
        </p:nvSpPr>
        <p:spPr>
          <a:xfrm>
            <a:off x="6476080" y="4532638"/>
            <a:ext cx="7415927" cy="2370296"/>
          </a:xfrm>
          <a:prstGeom prst="rect">
            <a:avLst/>
          </a:prstGeom>
          <a:noFill/>
          <a:ln/>
        </p:spPr>
        <p:txBody>
          <a:bodyPr wrap="square" lIns="0" tIns="0" rIns="0" bIns="0" rtlCol="0" anchor="t"/>
          <a:lstStyle/>
          <a:p>
            <a:pPr marL="0" indent="0" algn="just">
              <a:lnSpc>
                <a:spcPts val="3100"/>
              </a:lnSpc>
              <a:buNone/>
            </a:pPr>
            <a:r>
              <a:rPr lang="en-US" sz="1900" dirty="0">
                <a:solidFill>
                  <a:schemeClr val="bg1"/>
                </a:solidFill>
              </a:rPr>
              <a:t>https://github.com/JesusEduardo323/Papeleria</a:t>
            </a:r>
          </a:p>
        </p:txBody>
      </p:sp>
    </p:spTree>
    <p:extLst>
      <p:ext uri="{BB962C8B-B14F-4D97-AF65-F5344CB8AC3E}">
        <p14:creationId xmlns:p14="http://schemas.microsoft.com/office/powerpoint/2010/main" val="658008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19269" y="2256782"/>
            <a:ext cx="5202198" cy="650200"/>
          </a:xfrm>
          <a:prstGeom prst="rect">
            <a:avLst/>
          </a:prstGeom>
          <a:noFill/>
          <a:ln/>
        </p:spPr>
        <p:txBody>
          <a:bodyPr wrap="none" lIns="0" tIns="0" rIns="0" bIns="0" rtlCol="0" anchor="t"/>
          <a:lstStyle/>
          <a:p>
            <a:pPr marL="0" indent="0">
              <a:lnSpc>
                <a:spcPts val="5100"/>
              </a:lnSpc>
              <a:buNone/>
            </a:pPr>
            <a:r>
              <a:rPr lang="en-US" sz="4050" b="1" dirty="0">
                <a:solidFill>
                  <a:srgbClr val="F0FCFF"/>
                </a:solidFill>
                <a:latin typeface="Spline Sans Bold" pitchFamily="34" charset="0"/>
                <a:ea typeface="Spline Sans Bold" pitchFamily="34" charset="-122"/>
                <a:cs typeface="Spline Sans Bold" pitchFamily="34" charset="-120"/>
              </a:rPr>
              <a:t>Conclusiones</a:t>
            </a:r>
            <a:endParaRPr lang="en-US" sz="4050" dirty="0"/>
          </a:p>
        </p:txBody>
      </p:sp>
      <p:sp>
        <p:nvSpPr>
          <p:cNvPr id="3" name="Text 1"/>
          <p:cNvSpPr/>
          <p:nvPr/>
        </p:nvSpPr>
        <p:spPr>
          <a:xfrm>
            <a:off x="819269" y="3375136"/>
            <a:ext cx="12991862" cy="1872258"/>
          </a:xfrm>
          <a:prstGeom prst="rect">
            <a:avLst/>
          </a:prstGeom>
          <a:noFill/>
          <a:ln/>
        </p:spPr>
        <p:txBody>
          <a:bodyPr wrap="square" lIns="0" tIns="0" rIns="0" bIns="0" rtlCol="0" anchor="t"/>
          <a:lstStyle/>
          <a:p>
            <a:pPr marL="0" indent="0" algn="just">
              <a:lnSpc>
                <a:spcPts val="2900"/>
              </a:lnSpc>
              <a:buNone/>
            </a:pPr>
            <a:r>
              <a:rPr lang="es-MX" sz="1800" dirty="0">
                <a:solidFill>
                  <a:srgbClr val="E0E4E6"/>
                </a:solidFill>
                <a:latin typeface="Barlow" pitchFamily="34" charset="0"/>
                <a:ea typeface="Barlow" pitchFamily="34" charset="-122"/>
                <a:cs typeface="Barlow" pitchFamily="34" charset="-120"/>
              </a:rPr>
              <a:t>Este sistema integral proporcionará a la papelería herramientas para optimizar el control de inventarios, mejorar la gestión de descuentos y aumentar la eficiencia operativa. El proyecto se basa en un modelo automatizado que permite registrar en tiempo real las operaciones de entrada y salida de productos, garantizando un control preciso del inventario y la aplicación de descuentos según las políticas establecidas. Al integrar este sistema, se mejorará la experiencia del cliente, se optimizarán los procesos internos y se aumentará la rentabilidad del negocio, permitiendo un enfoque más ágil y eficiente en la gestión operativa.</a:t>
            </a:r>
            <a:endParaRPr lang="en-US" sz="1800" dirty="0"/>
          </a:p>
        </p:txBody>
      </p:sp>
      <p:sp>
        <p:nvSpPr>
          <p:cNvPr id="5" name="Rectángulo 4">
            <a:extLst>
              <a:ext uri="{FF2B5EF4-FFF2-40B4-BE49-F238E27FC236}">
                <a16:creationId xmlns:a16="http://schemas.microsoft.com/office/drawing/2014/main" id="{AF6CA8DD-0F68-BB68-F52F-00D34FF2955D}"/>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474978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64037" y="3086100"/>
            <a:ext cx="12902327" cy="2057400"/>
          </a:xfrm>
          <a:prstGeom prst="rect">
            <a:avLst/>
          </a:prstGeom>
          <a:noFill/>
          <a:ln/>
        </p:spPr>
        <p:txBody>
          <a:bodyPr wrap="none" lIns="0" tIns="0" rIns="0" bIns="0" rtlCol="0" anchor="t"/>
          <a:lstStyle/>
          <a:p>
            <a:pPr marL="0" indent="0" algn="ctr">
              <a:lnSpc>
                <a:spcPts val="16200"/>
              </a:lnSpc>
              <a:buNone/>
            </a:pPr>
            <a:r>
              <a:rPr lang="en-US" sz="12950" b="1" dirty="0">
                <a:solidFill>
                  <a:srgbClr val="F0FCFF"/>
                </a:solidFill>
                <a:latin typeface="Spline Sans Bold" pitchFamily="34" charset="0"/>
                <a:ea typeface="Spline Sans Bold" pitchFamily="34" charset="-122"/>
                <a:cs typeface="Spline Sans Bold" pitchFamily="34" charset="-120"/>
              </a:rPr>
              <a:t>¡Gracias!</a:t>
            </a:r>
            <a:endParaRPr lang="en-US" sz="12950" dirty="0"/>
          </a:p>
        </p:txBody>
      </p:sp>
      <p:sp>
        <p:nvSpPr>
          <p:cNvPr id="3" name="Rectángulo 2">
            <a:extLst>
              <a:ext uri="{FF2B5EF4-FFF2-40B4-BE49-F238E27FC236}">
                <a16:creationId xmlns:a16="http://schemas.microsoft.com/office/drawing/2014/main" id="{4CF65722-8F98-2861-CBAC-C9E002AF019E}"/>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2401610"/>
            <a:ext cx="6157436" cy="685800"/>
          </a:xfrm>
          <a:prstGeom prst="rect">
            <a:avLst/>
          </a:prstGeom>
          <a:noFill/>
          <a:ln/>
        </p:spPr>
        <p:txBody>
          <a:bodyPr wrap="none" lIns="0" tIns="0" rIns="0" bIns="0" rtlCol="0" anchor="t"/>
          <a:lstStyle/>
          <a:p>
            <a:pPr marL="0" indent="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Definición del Problema</a:t>
            </a:r>
            <a:endParaRPr lang="en-US" sz="4300" dirty="0"/>
          </a:p>
        </p:txBody>
      </p:sp>
      <p:sp>
        <p:nvSpPr>
          <p:cNvPr id="4" name="Text 1"/>
          <p:cNvSpPr/>
          <p:nvPr/>
        </p:nvSpPr>
        <p:spPr>
          <a:xfrm>
            <a:off x="6350437" y="3457694"/>
            <a:ext cx="7415927" cy="2370296"/>
          </a:xfrm>
          <a:prstGeom prst="rect">
            <a:avLst/>
          </a:prstGeom>
          <a:noFill/>
          <a:ln/>
        </p:spPr>
        <p:txBody>
          <a:bodyPr wrap="square" lIns="0" tIns="0" rIns="0" bIns="0" rtlCol="0" anchor="t"/>
          <a:lstStyle/>
          <a:p>
            <a:pPr marL="0" indent="0" algn="just">
              <a:lnSpc>
                <a:spcPts val="3100"/>
              </a:lnSpc>
              <a:buNone/>
            </a:pPr>
            <a:r>
              <a:rPr lang="en-US" sz="1900" dirty="0">
                <a:solidFill>
                  <a:srgbClr val="E0E4E6"/>
                </a:solidFill>
                <a:latin typeface="Barlow" pitchFamily="34" charset="0"/>
                <a:ea typeface="Barlow" pitchFamily="34" charset="-122"/>
                <a:cs typeface="Barlow" pitchFamily="34" charset="-120"/>
              </a:rPr>
              <a:t>La papelería enfrenta dos problemas principales: (1) la falta de un control eficiente del inventario, lo que genera desabastecimiento o acumulación innecesaria de productos, y (2) la dificultad para administrar y aplicar descuentos a los clientes de manera automatizada y precisa. Estos problemas afectan la experiencia del cliente, la eficiencia operativa y la rentabilidad del negocio.</a:t>
            </a:r>
            <a:endParaRPr lang="en-US" sz="1900" dirty="0"/>
          </a:p>
        </p:txBody>
      </p:sp>
      <p:sp>
        <p:nvSpPr>
          <p:cNvPr id="5" name="Rectángulo 4">
            <a:extLst>
              <a:ext uri="{FF2B5EF4-FFF2-40B4-BE49-F238E27FC236}">
                <a16:creationId xmlns:a16="http://schemas.microsoft.com/office/drawing/2014/main" id="{7B419B9C-7013-F82F-5490-A29A59021AAA}"/>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64037" y="1383625"/>
            <a:ext cx="6266021" cy="3872627"/>
          </a:xfrm>
          <a:prstGeom prst="rect">
            <a:avLst/>
          </a:prstGeom>
        </p:spPr>
      </p:pic>
      <p:sp>
        <p:nvSpPr>
          <p:cNvPr id="3" name="Text 0"/>
          <p:cNvSpPr/>
          <p:nvPr/>
        </p:nvSpPr>
        <p:spPr>
          <a:xfrm>
            <a:off x="864037" y="5564862"/>
            <a:ext cx="2764393"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Inventario Ineficiente</a:t>
            </a:r>
            <a:endParaRPr lang="en-US" sz="2150" dirty="0"/>
          </a:p>
        </p:txBody>
      </p:sp>
      <p:sp>
        <p:nvSpPr>
          <p:cNvPr id="4" name="Text 1"/>
          <p:cNvSpPr/>
          <p:nvPr/>
        </p:nvSpPr>
        <p:spPr>
          <a:xfrm>
            <a:off x="864037" y="6055876"/>
            <a:ext cx="6266021"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Falta de control, generando desabastecimiento o exceso de productos.</a:t>
            </a:r>
            <a:endParaRPr lang="en-US" sz="1900" dirty="0"/>
          </a:p>
        </p:txBody>
      </p:sp>
      <p:pic>
        <p:nvPicPr>
          <p:cNvPr id="5" name="Image 1" descr="preencoded.png"/>
          <p:cNvPicPr>
            <a:picLocks noChangeAspect="1"/>
          </p:cNvPicPr>
          <p:nvPr/>
        </p:nvPicPr>
        <p:blipFill>
          <a:blip r:embed="rId4"/>
          <a:stretch>
            <a:fillRect/>
          </a:stretch>
        </p:blipFill>
        <p:spPr>
          <a:xfrm>
            <a:off x="7500342" y="1383625"/>
            <a:ext cx="6266021" cy="3872627"/>
          </a:xfrm>
          <a:prstGeom prst="rect">
            <a:avLst/>
          </a:prstGeom>
        </p:spPr>
      </p:pic>
      <p:sp>
        <p:nvSpPr>
          <p:cNvPr id="6" name="Text 2"/>
          <p:cNvSpPr/>
          <p:nvPr/>
        </p:nvSpPr>
        <p:spPr>
          <a:xfrm>
            <a:off x="7500342" y="5564862"/>
            <a:ext cx="4597956"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Descuentos Difíciles de Administrar</a:t>
            </a:r>
            <a:endParaRPr lang="en-US" sz="2150" dirty="0"/>
          </a:p>
        </p:txBody>
      </p:sp>
      <p:sp>
        <p:nvSpPr>
          <p:cNvPr id="7" name="Text 3"/>
          <p:cNvSpPr/>
          <p:nvPr/>
        </p:nvSpPr>
        <p:spPr>
          <a:xfrm>
            <a:off x="7500342" y="6055876"/>
            <a:ext cx="6266021"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Dificultad para aplicar descuentos de forma automatizada y precisa.</a:t>
            </a:r>
            <a:endParaRPr lang="en-US" sz="1900" dirty="0"/>
          </a:p>
        </p:txBody>
      </p:sp>
      <p:sp>
        <p:nvSpPr>
          <p:cNvPr id="8" name="Rectángulo 7">
            <a:extLst>
              <a:ext uri="{FF2B5EF4-FFF2-40B4-BE49-F238E27FC236}">
                <a16:creationId xmlns:a16="http://schemas.microsoft.com/office/drawing/2014/main" id="{EE250519-2288-D4C3-FEAE-4C9079461728}"/>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19269" y="644366"/>
            <a:ext cx="5202198" cy="650200"/>
          </a:xfrm>
          <a:prstGeom prst="rect">
            <a:avLst/>
          </a:prstGeom>
          <a:noFill/>
          <a:ln/>
        </p:spPr>
        <p:txBody>
          <a:bodyPr wrap="none" lIns="0" tIns="0" rIns="0" bIns="0" rtlCol="0" anchor="t"/>
          <a:lstStyle/>
          <a:p>
            <a:pPr marL="0" indent="0">
              <a:lnSpc>
                <a:spcPts val="5100"/>
              </a:lnSpc>
              <a:buNone/>
            </a:pPr>
            <a:r>
              <a:rPr lang="en-US" sz="4050" b="1" dirty="0">
                <a:solidFill>
                  <a:srgbClr val="F0FCFF"/>
                </a:solidFill>
                <a:latin typeface="Spline Sans Bold" pitchFamily="34" charset="0"/>
                <a:ea typeface="Spline Sans Bold" pitchFamily="34" charset="-122"/>
                <a:cs typeface="Spline Sans Bold" pitchFamily="34" charset="-120"/>
              </a:rPr>
              <a:t>Objetivo General</a:t>
            </a:r>
            <a:endParaRPr lang="en-US" sz="4050" dirty="0"/>
          </a:p>
        </p:txBody>
      </p:sp>
      <p:sp>
        <p:nvSpPr>
          <p:cNvPr id="3" name="Text 1"/>
          <p:cNvSpPr/>
          <p:nvPr/>
        </p:nvSpPr>
        <p:spPr>
          <a:xfrm>
            <a:off x="819269" y="1762720"/>
            <a:ext cx="12991862" cy="1872258"/>
          </a:xfrm>
          <a:prstGeom prst="rect">
            <a:avLst/>
          </a:prstGeom>
          <a:noFill/>
          <a:ln/>
        </p:spPr>
        <p:txBody>
          <a:bodyPr wrap="square" lIns="0" tIns="0" rIns="0" bIns="0" rtlCol="0" anchor="t"/>
          <a:lstStyle/>
          <a:p>
            <a:pPr marL="0" indent="0" algn="just">
              <a:lnSpc>
                <a:spcPts val="2900"/>
              </a:lnSpc>
              <a:buNone/>
            </a:pPr>
            <a:r>
              <a:rPr lang="en-US" sz="1800" dirty="0">
                <a:solidFill>
                  <a:srgbClr val="E0E4E6"/>
                </a:solidFill>
                <a:latin typeface="Barlow" pitchFamily="34" charset="0"/>
                <a:ea typeface="Barlow" pitchFamily="34" charset="-122"/>
                <a:cs typeface="Barlow" pitchFamily="34" charset="-120"/>
              </a:rPr>
              <a:t>Diseñar e implementar un sistema completo que automatice el control del inventario, permitiendo registrar en tiempo real las operaciones de entrada y salida de productos, así como gestionar de manera eficiente la aplicación de descuentos según las políticas establecidas. Este sistema debe garantizar un registro histórico detallado de los movimientos del inventario, asegurando precisión en la aplicación de descuentos, optimizando los procesos operativos y mejorando la experiencia del cliente.</a:t>
            </a:r>
            <a:endParaRPr lang="en-US" sz="1800" dirty="0"/>
          </a:p>
        </p:txBody>
      </p:sp>
      <p:pic>
        <p:nvPicPr>
          <p:cNvPr id="4" name="Image 0" descr="preencoded.png"/>
          <p:cNvPicPr>
            <a:picLocks noChangeAspect="1"/>
          </p:cNvPicPr>
          <p:nvPr/>
        </p:nvPicPr>
        <p:blipFill>
          <a:blip r:embed="rId3"/>
          <a:stretch>
            <a:fillRect/>
          </a:stretch>
        </p:blipFill>
        <p:spPr>
          <a:xfrm>
            <a:off x="5020508" y="3898225"/>
            <a:ext cx="4589383" cy="3686889"/>
          </a:xfrm>
          <a:prstGeom prst="rect">
            <a:avLst/>
          </a:prstGeom>
        </p:spPr>
      </p:pic>
      <p:sp>
        <p:nvSpPr>
          <p:cNvPr id="5" name="Rectángulo 4">
            <a:extLst>
              <a:ext uri="{FF2B5EF4-FFF2-40B4-BE49-F238E27FC236}">
                <a16:creationId xmlns:a16="http://schemas.microsoft.com/office/drawing/2014/main" id="{AF6CA8DD-0F68-BB68-F52F-00D34FF2955D}"/>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Shape 0"/>
          <p:cNvSpPr/>
          <p:nvPr/>
        </p:nvSpPr>
        <p:spPr>
          <a:xfrm>
            <a:off x="864037" y="1589127"/>
            <a:ext cx="3584615" cy="2968704"/>
          </a:xfrm>
          <a:prstGeom prst="roundRect">
            <a:avLst>
              <a:gd name="adj" fmla="val 12475"/>
            </a:avLst>
          </a:prstGeom>
          <a:solidFill>
            <a:srgbClr val="0A081B"/>
          </a:solidFill>
          <a:ln w="30480">
            <a:solidFill>
              <a:srgbClr val="16FFBB"/>
            </a:solidFill>
            <a:prstDash val="solid"/>
          </a:ln>
        </p:spPr>
      </p:sp>
      <p:sp>
        <p:nvSpPr>
          <p:cNvPr id="4" name="Text 1"/>
          <p:cNvSpPr/>
          <p:nvPr/>
        </p:nvSpPr>
        <p:spPr>
          <a:xfrm>
            <a:off x="1141333" y="1866424"/>
            <a:ext cx="2834164" cy="342900"/>
          </a:xfrm>
          <a:prstGeom prst="rect">
            <a:avLst/>
          </a:prstGeom>
          <a:noFill/>
          <a:ln/>
        </p:spPr>
        <p:txBody>
          <a:bodyPr wrap="none" lIns="0" tIns="0" rIns="0" bIns="0" rtlCol="0" anchor="t"/>
          <a:lstStyle/>
          <a:p>
            <a:pPr marL="0" indent="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Control Automatizado</a:t>
            </a:r>
            <a:endParaRPr lang="en-US" sz="2150" dirty="0"/>
          </a:p>
        </p:txBody>
      </p:sp>
      <p:sp>
        <p:nvSpPr>
          <p:cNvPr id="5" name="Text 2"/>
          <p:cNvSpPr/>
          <p:nvPr/>
        </p:nvSpPr>
        <p:spPr>
          <a:xfrm>
            <a:off x="1141333" y="2357438"/>
            <a:ext cx="3030022" cy="1580198"/>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Gestionar el inventario en tiempo real, con registros precisos de entradas y salidas.</a:t>
            </a:r>
            <a:endParaRPr lang="en-US" sz="1900" dirty="0"/>
          </a:p>
        </p:txBody>
      </p:sp>
      <p:sp>
        <p:nvSpPr>
          <p:cNvPr id="6" name="Shape 3"/>
          <p:cNvSpPr/>
          <p:nvPr/>
        </p:nvSpPr>
        <p:spPr>
          <a:xfrm>
            <a:off x="4695468" y="1589127"/>
            <a:ext cx="3584615" cy="2968704"/>
          </a:xfrm>
          <a:prstGeom prst="roundRect">
            <a:avLst>
              <a:gd name="adj" fmla="val 12475"/>
            </a:avLst>
          </a:prstGeom>
          <a:solidFill>
            <a:srgbClr val="0A081B"/>
          </a:solidFill>
          <a:ln w="30480">
            <a:solidFill>
              <a:srgbClr val="29DDDA"/>
            </a:solidFill>
            <a:prstDash val="solid"/>
          </a:ln>
        </p:spPr>
      </p:sp>
      <p:sp>
        <p:nvSpPr>
          <p:cNvPr id="7" name="Text 4"/>
          <p:cNvSpPr/>
          <p:nvPr/>
        </p:nvSpPr>
        <p:spPr>
          <a:xfrm>
            <a:off x="4972764" y="1866424"/>
            <a:ext cx="3030022" cy="685800"/>
          </a:xfrm>
          <a:prstGeom prst="rect">
            <a:avLst/>
          </a:prstGeom>
          <a:noFill/>
          <a:ln/>
        </p:spPr>
        <p:txBody>
          <a:bodyPr wrap="square" lIns="0" tIns="0" rIns="0" bIns="0" rtlCol="0" anchor="t"/>
          <a:lstStyle/>
          <a:p>
            <a:pPr marL="0" indent="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Administración de Descuentos</a:t>
            </a:r>
            <a:endParaRPr lang="en-US" sz="2150" dirty="0"/>
          </a:p>
        </p:txBody>
      </p:sp>
      <p:sp>
        <p:nvSpPr>
          <p:cNvPr id="8" name="Text 5"/>
          <p:cNvSpPr/>
          <p:nvPr/>
        </p:nvSpPr>
        <p:spPr>
          <a:xfrm>
            <a:off x="4972764" y="2700338"/>
            <a:ext cx="3030022" cy="1580198"/>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Aplicar descuentos de manera precisa y eficiente, según las políticas comerciales.</a:t>
            </a:r>
            <a:endParaRPr lang="en-US" sz="1900" dirty="0"/>
          </a:p>
        </p:txBody>
      </p:sp>
      <p:sp>
        <p:nvSpPr>
          <p:cNvPr id="9" name="Shape 6"/>
          <p:cNvSpPr/>
          <p:nvPr/>
        </p:nvSpPr>
        <p:spPr>
          <a:xfrm>
            <a:off x="864037" y="4804648"/>
            <a:ext cx="7415927" cy="1835706"/>
          </a:xfrm>
          <a:prstGeom prst="roundRect">
            <a:avLst>
              <a:gd name="adj" fmla="val 20174"/>
            </a:avLst>
          </a:prstGeom>
          <a:solidFill>
            <a:srgbClr val="0A081B"/>
          </a:solidFill>
          <a:ln w="30480">
            <a:solidFill>
              <a:srgbClr val="37A7E7"/>
            </a:solidFill>
            <a:prstDash val="solid"/>
          </a:ln>
        </p:spPr>
      </p:sp>
      <p:sp>
        <p:nvSpPr>
          <p:cNvPr id="10" name="Text 7"/>
          <p:cNvSpPr/>
          <p:nvPr/>
        </p:nvSpPr>
        <p:spPr>
          <a:xfrm>
            <a:off x="1141333" y="5081945"/>
            <a:ext cx="2743200" cy="342900"/>
          </a:xfrm>
          <a:prstGeom prst="rect">
            <a:avLst/>
          </a:prstGeom>
          <a:noFill/>
          <a:ln/>
        </p:spPr>
        <p:txBody>
          <a:bodyPr wrap="none" lIns="0" tIns="0" rIns="0" bIns="0" rtlCol="0" anchor="t"/>
          <a:lstStyle/>
          <a:p>
            <a:pPr marL="0" indent="0">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Historial Completo</a:t>
            </a:r>
            <a:endParaRPr lang="en-US" sz="2150" dirty="0"/>
          </a:p>
        </p:txBody>
      </p:sp>
      <p:sp>
        <p:nvSpPr>
          <p:cNvPr id="11" name="Text 8"/>
          <p:cNvSpPr/>
          <p:nvPr/>
        </p:nvSpPr>
        <p:spPr>
          <a:xfrm>
            <a:off x="1141333" y="5572958"/>
            <a:ext cx="6861334" cy="790099"/>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Obtener un historial detallado de movimientos del inventario y la aplicación de descuentos.</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46628" y="508040"/>
            <a:ext cx="4106227" cy="513278"/>
          </a:xfrm>
          <a:prstGeom prst="rect">
            <a:avLst/>
          </a:prstGeom>
          <a:noFill/>
          <a:ln/>
        </p:spPr>
        <p:txBody>
          <a:bodyPr wrap="none" lIns="0" tIns="0" rIns="0" bIns="0" rtlCol="0" anchor="t"/>
          <a:lstStyle/>
          <a:p>
            <a:pPr marL="0" indent="0">
              <a:lnSpc>
                <a:spcPts val="4000"/>
              </a:lnSpc>
              <a:buNone/>
            </a:pPr>
            <a:r>
              <a:rPr lang="en-US" sz="3200" b="1" dirty="0">
                <a:solidFill>
                  <a:srgbClr val="F0FCFF"/>
                </a:solidFill>
                <a:latin typeface="Spline Sans Bold" pitchFamily="34" charset="0"/>
                <a:ea typeface="Spline Sans Bold" pitchFamily="34" charset="-122"/>
                <a:cs typeface="Spline Sans Bold" pitchFamily="34" charset="-120"/>
              </a:rPr>
              <a:t>Diagrama Relacional</a:t>
            </a:r>
            <a:endParaRPr lang="en-US" sz="3200" dirty="0"/>
          </a:p>
        </p:txBody>
      </p:sp>
      <p:pic>
        <p:nvPicPr>
          <p:cNvPr id="3" name="Image 0" descr="preencoded.png"/>
          <p:cNvPicPr>
            <a:picLocks noChangeAspect="1"/>
          </p:cNvPicPr>
          <p:nvPr/>
        </p:nvPicPr>
        <p:blipFill>
          <a:blip r:embed="rId3"/>
          <a:stretch>
            <a:fillRect/>
          </a:stretch>
        </p:blipFill>
        <p:spPr>
          <a:xfrm>
            <a:off x="3500914" y="1390769"/>
            <a:ext cx="7628453" cy="6333173"/>
          </a:xfrm>
          <a:prstGeom prst="rect">
            <a:avLst/>
          </a:prstGeom>
        </p:spPr>
      </p:pic>
      <p:sp>
        <p:nvSpPr>
          <p:cNvPr id="4" name="Rectángulo 3">
            <a:extLst>
              <a:ext uri="{FF2B5EF4-FFF2-40B4-BE49-F238E27FC236}">
                <a16:creationId xmlns:a16="http://schemas.microsoft.com/office/drawing/2014/main" id="{A87F87EF-CF01-098B-3C40-0BB87E67CC18}"/>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2622113"/>
            <a:ext cx="6150054" cy="395049"/>
          </a:xfrm>
          <a:prstGeom prst="rect">
            <a:avLst/>
          </a:prstGeom>
          <a:noFill/>
          <a:ln/>
        </p:spPr>
        <p:txBody>
          <a:bodyPr wrap="none" lIns="0" tIns="0" rIns="0" bIns="0" rtlCol="0" anchor="t"/>
          <a:lstStyle/>
          <a:p>
            <a:pPr marL="0" indent="0">
              <a:lnSpc>
                <a:spcPts val="3100"/>
              </a:lnSpc>
              <a:buNone/>
            </a:pPr>
            <a:endParaRPr lang="en-US" sz="1900" dirty="0"/>
          </a:p>
        </p:txBody>
      </p:sp>
      <p:sp>
        <p:nvSpPr>
          <p:cNvPr id="3" name="Text 1"/>
          <p:cNvSpPr/>
          <p:nvPr/>
        </p:nvSpPr>
        <p:spPr>
          <a:xfrm>
            <a:off x="864037" y="3239333"/>
            <a:ext cx="6150054" cy="395049"/>
          </a:xfrm>
          <a:prstGeom prst="rect">
            <a:avLst/>
          </a:prstGeom>
          <a:noFill/>
          <a:ln/>
        </p:spPr>
        <p:txBody>
          <a:bodyPr wrap="none" lIns="0" tIns="0" rIns="0" bIns="0" rtlCol="0" anchor="t"/>
          <a:lstStyle/>
          <a:p>
            <a:pPr marL="0" indent="0">
              <a:lnSpc>
                <a:spcPts val="3100"/>
              </a:lnSpc>
              <a:buNone/>
            </a:pPr>
            <a:endParaRPr lang="en-US" sz="1900" dirty="0"/>
          </a:p>
        </p:txBody>
      </p:sp>
      <p:sp>
        <p:nvSpPr>
          <p:cNvPr id="4" name="Text 2"/>
          <p:cNvSpPr/>
          <p:nvPr/>
        </p:nvSpPr>
        <p:spPr>
          <a:xfrm>
            <a:off x="1190506" y="3881199"/>
            <a:ext cx="5497116" cy="685800"/>
          </a:xfrm>
          <a:prstGeom prst="rect">
            <a:avLst/>
          </a:prstGeom>
          <a:noFill/>
          <a:ln/>
        </p:spPr>
        <p:txBody>
          <a:bodyPr wrap="none" lIns="0" tIns="0" rIns="0" bIns="0" rtlCol="0" anchor="t"/>
          <a:lstStyle/>
          <a:p>
            <a:pPr marL="0" indent="0" algn="ctr">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Gestión de Inventario</a:t>
            </a:r>
            <a:endParaRPr lang="en-US" sz="4300" dirty="0"/>
          </a:p>
        </p:txBody>
      </p:sp>
      <p:pic>
        <p:nvPicPr>
          <p:cNvPr id="5" name="Image 0" descr="preencoded.png"/>
          <p:cNvPicPr>
            <a:picLocks noChangeAspect="1"/>
          </p:cNvPicPr>
          <p:nvPr/>
        </p:nvPicPr>
        <p:blipFill>
          <a:blip r:embed="rId3"/>
          <a:stretch>
            <a:fillRect/>
          </a:stretch>
        </p:blipFill>
        <p:spPr>
          <a:xfrm>
            <a:off x="8728829" y="2633424"/>
            <a:ext cx="3940254" cy="2962632"/>
          </a:xfrm>
          <a:prstGeom prst="rect">
            <a:avLst/>
          </a:prstGeom>
        </p:spPr>
      </p:pic>
      <p:sp>
        <p:nvSpPr>
          <p:cNvPr id="6" name="Rectángulo 5">
            <a:extLst>
              <a:ext uri="{FF2B5EF4-FFF2-40B4-BE49-F238E27FC236}">
                <a16:creationId xmlns:a16="http://schemas.microsoft.com/office/drawing/2014/main" id="{442BF356-F7BF-A65D-D313-4442BEE4035A}"/>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48295" y="677466"/>
            <a:ext cx="13333809" cy="296347"/>
          </a:xfrm>
          <a:prstGeom prst="rect">
            <a:avLst/>
          </a:prstGeom>
          <a:noFill/>
          <a:ln/>
        </p:spPr>
        <p:txBody>
          <a:bodyPr wrap="none" lIns="0" tIns="0" rIns="0" bIns="0" rtlCol="0" anchor="t"/>
          <a:lstStyle/>
          <a:p>
            <a:pPr marL="0" indent="0">
              <a:lnSpc>
                <a:spcPts val="2300"/>
              </a:lnSpc>
              <a:buNone/>
            </a:pPr>
            <a:r>
              <a:rPr lang="en-US" sz="3200" dirty="0">
                <a:solidFill>
                  <a:srgbClr val="E0E4E6"/>
                </a:solidFill>
                <a:latin typeface="Spline Sans Bold"/>
                <a:ea typeface="Barlow" pitchFamily="34" charset="-122"/>
                <a:cs typeface="Barlow" pitchFamily="34" charset="-120"/>
              </a:rPr>
              <a:t>Actualizar inventario después de una compra o venta</a:t>
            </a:r>
            <a:endParaRPr lang="en-US" sz="3200" dirty="0">
              <a:latin typeface="Spline Sans Bold"/>
            </a:endParaRPr>
          </a:p>
        </p:txBody>
      </p:sp>
      <p:pic>
        <p:nvPicPr>
          <p:cNvPr id="3" name="Image 0" descr="preencoded.png"/>
          <p:cNvPicPr>
            <a:picLocks noChangeAspect="1"/>
          </p:cNvPicPr>
          <p:nvPr/>
        </p:nvPicPr>
        <p:blipFill>
          <a:blip r:embed="rId3"/>
          <a:stretch>
            <a:fillRect/>
          </a:stretch>
        </p:blipFill>
        <p:spPr>
          <a:xfrm>
            <a:off x="2941320" y="1182172"/>
            <a:ext cx="8747641" cy="6536650"/>
          </a:xfrm>
          <a:prstGeom prst="rect">
            <a:avLst/>
          </a:prstGeom>
        </p:spPr>
      </p:pic>
      <p:sp>
        <p:nvSpPr>
          <p:cNvPr id="4" name="Rectángulo 3">
            <a:extLst>
              <a:ext uri="{FF2B5EF4-FFF2-40B4-BE49-F238E27FC236}">
                <a16:creationId xmlns:a16="http://schemas.microsoft.com/office/drawing/2014/main" id="{DAC4E0F9-6734-4547-55BE-D2348FCF98F3}"/>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80217" y="813673"/>
            <a:ext cx="13069967" cy="356592"/>
          </a:xfrm>
          <a:prstGeom prst="rect">
            <a:avLst/>
          </a:prstGeom>
          <a:noFill/>
          <a:ln/>
        </p:spPr>
        <p:txBody>
          <a:bodyPr wrap="none" lIns="0" tIns="0" rIns="0" bIns="0" rtlCol="0" anchor="t"/>
          <a:lstStyle/>
          <a:p>
            <a:pPr marL="0" indent="0">
              <a:lnSpc>
                <a:spcPts val="2800"/>
              </a:lnSpc>
              <a:buNone/>
            </a:pPr>
            <a:r>
              <a:rPr lang="en-US" sz="3200" dirty="0">
                <a:solidFill>
                  <a:srgbClr val="E0E4E6"/>
                </a:solidFill>
                <a:latin typeface="Spline Sans Bold"/>
                <a:ea typeface="Barlow" pitchFamily="34" charset="-122"/>
                <a:cs typeface="Barlow" pitchFamily="34" charset="-120"/>
              </a:rPr>
              <a:t>Consultar el inventario bajo</a:t>
            </a:r>
            <a:endParaRPr lang="en-US" sz="3200" dirty="0">
              <a:latin typeface="Spline Sans Bold"/>
            </a:endParaRPr>
          </a:p>
        </p:txBody>
      </p:sp>
      <p:pic>
        <p:nvPicPr>
          <p:cNvPr id="3" name="Image 0" descr="preencoded.png"/>
          <p:cNvPicPr>
            <a:picLocks noChangeAspect="1"/>
          </p:cNvPicPr>
          <p:nvPr/>
        </p:nvPicPr>
        <p:blipFill>
          <a:blip r:embed="rId3"/>
          <a:stretch>
            <a:fillRect/>
          </a:stretch>
        </p:blipFill>
        <p:spPr>
          <a:xfrm>
            <a:off x="1545324" y="1421012"/>
            <a:ext cx="11539752" cy="6136334"/>
          </a:xfrm>
          <a:prstGeom prst="rect">
            <a:avLst/>
          </a:prstGeom>
        </p:spPr>
      </p:pic>
      <p:sp>
        <p:nvSpPr>
          <p:cNvPr id="4" name="Rectángulo 3">
            <a:extLst>
              <a:ext uri="{FF2B5EF4-FFF2-40B4-BE49-F238E27FC236}">
                <a16:creationId xmlns:a16="http://schemas.microsoft.com/office/drawing/2014/main" id="{78C2505F-C776-6DEB-D52B-07B1719157D6}"/>
              </a:ext>
            </a:extLst>
          </p:cNvPr>
          <p:cNvSpPr/>
          <p:nvPr/>
        </p:nvSpPr>
        <p:spPr>
          <a:xfrm>
            <a:off x="12844983" y="7625817"/>
            <a:ext cx="1842761" cy="1207566"/>
          </a:xfrm>
          <a:prstGeom prst="rect">
            <a:avLst/>
          </a:prstGeom>
          <a:solidFill>
            <a:schemeClr val="accent3">
              <a:lumMod val="50000"/>
            </a:schemeClr>
          </a:solidFill>
          <a:effectLst>
            <a:innerShdw blurRad="114300">
              <a:prstClr val="black"/>
            </a:innerShdw>
          </a:effectLst>
          <a:scene3d>
            <a:camera prst="perspectiveFront"/>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TotalTime>
  <Words>409</Words>
  <Application>Microsoft Office PowerPoint</Application>
  <PresentationFormat>Personalizado</PresentationFormat>
  <Paragraphs>48</Paragraphs>
  <Slides>17</Slides>
  <Notes>17</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17</vt:i4>
      </vt:variant>
    </vt:vector>
  </HeadingPairs>
  <TitlesOfParts>
    <vt:vector size="21" baseType="lpstr">
      <vt:lpstr>Arial</vt:lpstr>
      <vt:lpstr>Spline Sans Bold</vt:lpstr>
      <vt:lpstr>Barlow</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Jesus Eduardo Cardenas Avila</cp:lastModifiedBy>
  <cp:revision>6</cp:revision>
  <dcterms:created xsi:type="dcterms:W3CDTF">2024-12-10T02:09:46Z</dcterms:created>
  <dcterms:modified xsi:type="dcterms:W3CDTF">2024-12-12T02:00:08Z</dcterms:modified>
</cp:coreProperties>
</file>